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68" r:id="rId4"/>
    <p:sldId id="265" r:id="rId5"/>
    <p:sldId id="263" r:id="rId6"/>
    <p:sldId id="266" r:id="rId7"/>
    <p:sldId id="264" r:id="rId8"/>
    <p:sldId id="267" r:id="rId9"/>
    <p:sldId id="269" r:id="rId10"/>
    <p:sldId id="270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635"/>
    <a:srgbClr val="FF0D97"/>
    <a:srgbClr val="0000CC"/>
    <a:srgbClr val="9EFF29"/>
    <a:srgbClr val="C80064"/>
    <a:srgbClr val="C33A1F"/>
    <a:srgbClr val="FF2549"/>
    <a:srgbClr val="007033"/>
    <a:srgbClr val="D6370C"/>
    <a:srgbClr val="1D3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6" d="100"/>
          <a:sy n="96" d="100"/>
        </p:scale>
        <p:origin x="42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[SQL FINAL PROJECT.xlsx]P1- Q1!PivotTable1</c:name>
    <c:fmtId val="1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Income Class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'P1- Q1'!$B$6</c:f>
              <c:strCache>
                <c:ptCount val="1"/>
                <c:pt idx="0">
                  <c:v>Total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cat>
            <c:strRef>
              <c:f>'P1- Q1'!$A$7:$A$25</c:f>
              <c:strCache>
                <c:ptCount val="18"/>
                <c:pt idx="0">
                  <c:v>A4</c:v>
                </c:pt>
                <c:pt idx="1">
                  <c:v>A5</c:v>
                </c:pt>
                <c:pt idx="2">
                  <c:v>A6</c:v>
                </c:pt>
                <c:pt idx="3">
                  <c:v>A7</c:v>
                </c:pt>
                <c:pt idx="4">
                  <c:v>A8</c:v>
                </c:pt>
                <c:pt idx="5">
                  <c:v>Q2</c:v>
                </c:pt>
                <c:pt idx="6">
                  <c:v>Q3</c:v>
                </c:pt>
                <c:pt idx="7">
                  <c:v>Q5</c:v>
                </c:pt>
                <c:pt idx="8">
                  <c:v>Q7</c:v>
                </c:pt>
                <c:pt idx="9">
                  <c:v>Q8</c:v>
                </c:pt>
                <c:pt idx="10">
                  <c:v>R8</c:v>
                </c:pt>
                <c:pt idx="11">
                  <c:v>RS3</c:v>
                </c:pt>
                <c:pt idx="12">
                  <c:v>RS4</c:v>
                </c:pt>
                <c:pt idx="13">
                  <c:v>RS5</c:v>
                </c:pt>
                <c:pt idx="14">
                  <c:v>RS6</c:v>
                </c:pt>
                <c:pt idx="15">
                  <c:v>S4</c:v>
                </c:pt>
                <c:pt idx="16">
                  <c:v>SQ5</c:v>
                </c:pt>
                <c:pt idx="17">
                  <c:v>TT</c:v>
                </c:pt>
              </c:strCache>
            </c:strRef>
          </c:cat>
          <c:val>
            <c:numRef>
              <c:f>'P1- Q1'!$B$7:$B$25</c:f>
              <c:numCache>
                <c:formatCode>General</c:formatCode>
                <c:ptCount val="18"/>
                <c:pt idx="0">
                  <c:v>42</c:v>
                </c:pt>
                <c:pt idx="1">
                  <c:v>2</c:v>
                </c:pt>
                <c:pt idx="2">
                  <c:v>26</c:v>
                </c:pt>
                <c:pt idx="3">
                  <c:v>14</c:v>
                </c:pt>
                <c:pt idx="4">
                  <c:v>17</c:v>
                </c:pt>
                <c:pt idx="5">
                  <c:v>1</c:v>
                </c:pt>
                <c:pt idx="6">
                  <c:v>7</c:v>
                </c:pt>
                <c:pt idx="7">
                  <c:v>80</c:v>
                </c:pt>
                <c:pt idx="8">
                  <c:v>167</c:v>
                </c:pt>
                <c:pt idx="9">
                  <c:v>61</c:v>
                </c:pt>
                <c:pt idx="10">
                  <c:v>15</c:v>
                </c:pt>
                <c:pt idx="11">
                  <c:v>5</c:v>
                </c:pt>
                <c:pt idx="12">
                  <c:v>16</c:v>
                </c:pt>
                <c:pt idx="13">
                  <c:v>20</c:v>
                </c:pt>
                <c:pt idx="14">
                  <c:v>4</c:v>
                </c:pt>
                <c:pt idx="15">
                  <c:v>3</c:v>
                </c:pt>
                <c:pt idx="16">
                  <c:v>2</c:v>
                </c:pt>
                <c:pt idx="17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376-409D-AA7E-EE2887317C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96801775"/>
        <c:axId val="796802191"/>
      </c:lineChart>
      <c:catAx>
        <c:axId val="796801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6802191"/>
        <c:crosses val="autoZero"/>
        <c:auto val="1"/>
        <c:lblAlgn val="ctr"/>
        <c:lblOffset val="100"/>
        <c:noMultiLvlLbl val="0"/>
      </c:catAx>
      <c:valAx>
        <c:axId val="79680219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68017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[SQL FINAL PROJECT.xlsx]Q2-A!PivotTable2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change in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7854998889346546E-2"/>
          <c:y val="0.10827961452655586"/>
          <c:w val="0.84268751904575334"/>
          <c:h val="0.8474692870364910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'Q2-A'!$G$5:$G$6</c:f>
              <c:strCache>
                <c:ptCount val="1"/>
                <c:pt idx="0">
                  <c:v>2018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'Q2-A'!$F$7:$F$16</c:f>
              <c:strCache>
                <c:ptCount val="9"/>
                <c:pt idx="0">
                  <c:v>A1</c:v>
                </c:pt>
                <c:pt idx="1">
                  <c:v>A3</c:v>
                </c:pt>
                <c:pt idx="2">
                  <c:v>A4</c:v>
                </c:pt>
                <c:pt idx="3">
                  <c:v>A5</c:v>
                </c:pt>
                <c:pt idx="4">
                  <c:v>A6</c:v>
                </c:pt>
                <c:pt idx="5">
                  <c:v>A7</c:v>
                </c:pt>
                <c:pt idx="6">
                  <c:v>A8</c:v>
                </c:pt>
                <c:pt idx="7">
                  <c:v>Q2</c:v>
                </c:pt>
                <c:pt idx="8">
                  <c:v>Q3</c:v>
                </c:pt>
              </c:strCache>
            </c:strRef>
          </c:cat>
          <c:val>
            <c:numRef>
              <c:f>'Q2-A'!$G$7:$G$16</c:f>
              <c:numCache>
                <c:formatCode>0</c:formatCode>
                <c:ptCount val="9"/>
                <c:pt idx="0">
                  <c:v>15469</c:v>
                </c:pt>
                <c:pt idx="1">
                  <c:v>20557</c:v>
                </c:pt>
                <c:pt idx="2">
                  <c:v>21412</c:v>
                </c:pt>
                <c:pt idx="3">
                  <c:v>25175</c:v>
                </c:pt>
                <c:pt idx="4">
                  <c:v>25446</c:v>
                </c:pt>
                <c:pt idx="5">
                  <c:v>34375</c:v>
                </c:pt>
                <c:pt idx="6">
                  <c:v>37575</c:v>
                </c:pt>
                <c:pt idx="7">
                  <c:v>20037</c:v>
                </c:pt>
                <c:pt idx="8">
                  <c:v>23265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B3-423D-85FA-33D22020241C}"/>
            </c:ext>
          </c:extLst>
        </c:ser>
        <c:ser>
          <c:idx val="1"/>
          <c:order val="1"/>
          <c:tx>
            <c:strRef>
              <c:f>'Q2-A'!$H$5:$H$6</c:f>
              <c:strCache>
                <c:ptCount val="1"/>
                <c:pt idx="0">
                  <c:v>2019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'Q2-A'!$F$7:$F$16</c:f>
              <c:strCache>
                <c:ptCount val="9"/>
                <c:pt idx="0">
                  <c:v>A1</c:v>
                </c:pt>
                <c:pt idx="1">
                  <c:v>A3</c:v>
                </c:pt>
                <c:pt idx="2">
                  <c:v>A4</c:v>
                </c:pt>
                <c:pt idx="3">
                  <c:v>A5</c:v>
                </c:pt>
                <c:pt idx="4">
                  <c:v>A6</c:v>
                </c:pt>
                <c:pt idx="5">
                  <c:v>A7</c:v>
                </c:pt>
                <c:pt idx="6">
                  <c:v>A8</c:v>
                </c:pt>
                <c:pt idx="7">
                  <c:v>Q2</c:v>
                </c:pt>
                <c:pt idx="8">
                  <c:v>Q3</c:v>
                </c:pt>
              </c:strCache>
            </c:strRef>
          </c:cat>
          <c:val>
            <c:numRef>
              <c:f>'Q2-A'!$H$7:$H$16</c:f>
              <c:numCache>
                <c:formatCode>0</c:formatCode>
                <c:ptCount val="9"/>
                <c:pt idx="0">
                  <c:v>21200</c:v>
                </c:pt>
                <c:pt idx="1">
                  <c:v>23551</c:v>
                </c:pt>
                <c:pt idx="2">
                  <c:v>27663</c:v>
                </c:pt>
                <c:pt idx="3">
                  <c:v>29437</c:v>
                </c:pt>
                <c:pt idx="4">
                  <c:v>33582</c:v>
                </c:pt>
                <c:pt idx="5">
                  <c:v>39828</c:v>
                </c:pt>
                <c:pt idx="6">
                  <c:v>43315</c:v>
                </c:pt>
                <c:pt idx="7">
                  <c:v>24135</c:v>
                </c:pt>
                <c:pt idx="8">
                  <c:v>29707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B3-423D-85FA-33D22020241C}"/>
            </c:ext>
          </c:extLst>
        </c:ser>
        <c:ser>
          <c:idx val="2"/>
          <c:order val="2"/>
          <c:tx>
            <c:strRef>
              <c:f>'Q2-A'!$I$5:$I$6</c:f>
              <c:strCache>
                <c:ptCount val="1"/>
                <c:pt idx="0">
                  <c:v>2020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'Q2-A'!$F$7:$F$16</c:f>
              <c:strCache>
                <c:ptCount val="9"/>
                <c:pt idx="0">
                  <c:v>A1</c:v>
                </c:pt>
                <c:pt idx="1">
                  <c:v>A3</c:v>
                </c:pt>
                <c:pt idx="2">
                  <c:v>A4</c:v>
                </c:pt>
                <c:pt idx="3">
                  <c:v>A5</c:v>
                </c:pt>
                <c:pt idx="4">
                  <c:v>A6</c:v>
                </c:pt>
                <c:pt idx="5">
                  <c:v>A7</c:v>
                </c:pt>
                <c:pt idx="6">
                  <c:v>A8</c:v>
                </c:pt>
                <c:pt idx="7">
                  <c:v>Q2</c:v>
                </c:pt>
                <c:pt idx="8">
                  <c:v>Q3</c:v>
                </c:pt>
              </c:strCache>
            </c:strRef>
          </c:cat>
          <c:val>
            <c:numRef>
              <c:f>'Q2-A'!$I$7:$I$16</c:f>
              <c:numCache>
                <c:formatCode>0</c:formatCode>
                <c:ptCount val="9"/>
                <c:pt idx="0">
                  <c:v>22781</c:v>
                </c:pt>
                <c:pt idx="1">
                  <c:v>26276</c:v>
                </c:pt>
                <c:pt idx="2">
                  <c:v>35607</c:v>
                </c:pt>
                <c:pt idx="3">
                  <c:v>31704</c:v>
                </c:pt>
                <c:pt idx="4">
                  <c:v>39498</c:v>
                </c:pt>
                <c:pt idx="5">
                  <c:v>44974</c:v>
                </c:pt>
                <c:pt idx="6">
                  <c:v>55627</c:v>
                </c:pt>
                <c:pt idx="7">
                  <c:v>27119</c:v>
                </c:pt>
                <c:pt idx="8">
                  <c:v>32982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1B3-423D-85FA-33D2202024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101306719"/>
        <c:axId val="1101305887"/>
      </c:barChart>
      <c:catAx>
        <c:axId val="11013067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1305887"/>
        <c:crosses val="autoZero"/>
        <c:auto val="1"/>
        <c:lblAlgn val="ctr"/>
        <c:lblOffset val="100"/>
        <c:noMultiLvlLbl val="0"/>
      </c:catAx>
      <c:valAx>
        <c:axId val="1101305887"/>
        <c:scaling>
          <c:orientation val="minMax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13067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[SQL FINAL PROJECT.xlsx]Q2-B!PivotTable3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Change in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'Q2-B'!$G$3:$G$4</c:f>
              <c:strCache>
                <c:ptCount val="1"/>
                <c:pt idx="0">
                  <c:v>2018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'Q2-B'!$F$5:$F$10</c:f>
              <c:strCache>
                <c:ptCount val="5"/>
                <c:pt idx="0">
                  <c:v>1 Series</c:v>
                </c:pt>
                <c:pt idx="1">
                  <c:v>2 Series</c:v>
                </c:pt>
                <c:pt idx="2">
                  <c:v>3 Series</c:v>
                </c:pt>
                <c:pt idx="3">
                  <c:v>4 Series</c:v>
                </c:pt>
                <c:pt idx="4">
                  <c:v>5 Series</c:v>
                </c:pt>
              </c:strCache>
            </c:strRef>
          </c:cat>
          <c:val>
            <c:numRef>
              <c:f>'Q2-B'!$G$5:$G$10</c:f>
              <c:numCache>
                <c:formatCode>General</c:formatCode>
                <c:ptCount val="5"/>
                <c:pt idx="0">
                  <c:v>140</c:v>
                </c:pt>
                <c:pt idx="1">
                  <c:v>118</c:v>
                </c:pt>
                <c:pt idx="2">
                  <c:v>212</c:v>
                </c:pt>
                <c:pt idx="3">
                  <c:v>107</c:v>
                </c:pt>
                <c:pt idx="4">
                  <c:v>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B3-4BA2-A0BC-C1BFA613F746}"/>
            </c:ext>
          </c:extLst>
        </c:ser>
        <c:ser>
          <c:idx val="1"/>
          <c:order val="1"/>
          <c:tx>
            <c:strRef>
              <c:f>'Q2-B'!$H$3:$H$4</c:f>
              <c:strCache>
                <c:ptCount val="1"/>
                <c:pt idx="0">
                  <c:v>2019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'Q2-B'!$F$5:$F$10</c:f>
              <c:strCache>
                <c:ptCount val="5"/>
                <c:pt idx="0">
                  <c:v>1 Series</c:v>
                </c:pt>
                <c:pt idx="1">
                  <c:v>2 Series</c:v>
                </c:pt>
                <c:pt idx="2">
                  <c:v>3 Series</c:v>
                </c:pt>
                <c:pt idx="3">
                  <c:v>4 Series</c:v>
                </c:pt>
                <c:pt idx="4">
                  <c:v>5 Series</c:v>
                </c:pt>
              </c:strCache>
            </c:strRef>
          </c:cat>
          <c:val>
            <c:numRef>
              <c:f>'Q2-B'!$H$5:$H$10</c:f>
              <c:numCache>
                <c:formatCode>General</c:formatCode>
                <c:ptCount val="5"/>
                <c:pt idx="0">
                  <c:v>454</c:v>
                </c:pt>
                <c:pt idx="1">
                  <c:v>488</c:v>
                </c:pt>
                <c:pt idx="2">
                  <c:v>658</c:v>
                </c:pt>
                <c:pt idx="3">
                  <c:v>349</c:v>
                </c:pt>
                <c:pt idx="4">
                  <c:v>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B3-4BA2-A0BC-C1BFA613F746}"/>
            </c:ext>
          </c:extLst>
        </c:ser>
        <c:ser>
          <c:idx val="2"/>
          <c:order val="2"/>
          <c:tx>
            <c:strRef>
              <c:f>'Q2-B'!$I$3:$I$4</c:f>
              <c:strCache>
                <c:ptCount val="1"/>
                <c:pt idx="0">
                  <c:v>2020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'Q2-B'!$F$5:$F$10</c:f>
              <c:strCache>
                <c:ptCount val="5"/>
                <c:pt idx="0">
                  <c:v>1 Series</c:v>
                </c:pt>
                <c:pt idx="1">
                  <c:v>2 Series</c:v>
                </c:pt>
                <c:pt idx="2">
                  <c:v>3 Series</c:v>
                </c:pt>
                <c:pt idx="3">
                  <c:v>4 Series</c:v>
                </c:pt>
                <c:pt idx="4">
                  <c:v>5 Series</c:v>
                </c:pt>
              </c:strCache>
            </c:strRef>
          </c:cat>
          <c:val>
            <c:numRef>
              <c:f>'Q2-B'!$I$5:$I$10</c:f>
              <c:numCache>
                <c:formatCode>General</c:formatCode>
                <c:ptCount val="5"/>
                <c:pt idx="0">
                  <c:v>58</c:v>
                </c:pt>
                <c:pt idx="1">
                  <c:v>115</c:v>
                </c:pt>
                <c:pt idx="2">
                  <c:v>152</c:v>
                </c:pt>
                <c:pt idx="3">
                  <c:v>68</c:v>
                </c:pt>
                <c:pt idx="4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B3-4BA2-A0BC-C1BFA613F7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905786223"/>
        <c:axId val="905786639"/>
      </c:barChart>
      <c:catAx>
        <c:axId val="90578622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5786639"/>
        <c:crosses val="autoZero"/>
        <c:auto val="1"/>
        <c:lblAlgn val="ctr"/>
        <c:lblOffset val="100"/>
        <c:noMultiLvlLbl val="0"/>
      </c:catAx>
      <c:valAx>
        <c:axId val="9057866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57862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lrMapOvr bg1="lt1" tx1="dk1" bg2="lt2" tx2="dk2" accent1="accent1" accent2="accent2" accent3="accent3" accent4="accent4" accent5="accent5" accent6="accent6" hlink="hlink" folHlink="folHlink"/>
  <c:pivotSource>
    <c:name>[SQL FINAL PROJECT.xlsx]Q3-petrol!PivotTable4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Petrol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5">
                  <a:satMod val="103000"/>
                  <a:lumMod val="102000"/>
                  <a:tint val="94000"/>
                </a:schemeClr>
              </a:gs>
              <a:gs pos="50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5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hade val="76000"/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hade val="76000"/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shade val="76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>
                  <a:shade val="76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5">
                  <a:satMod val="103000"/>
                  <a:lumMod val="102000"/>
                  <a:tint val="94000"/>
                </a:schemeClr>
              </a:gs>
              <a:gs pos="50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5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tint val="77000"/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tint val="77000"/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tint val="77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>
                  <a:tint val="77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5">
                  <a:satMod val="103000"/>
                  <a:lumMod val="102000"/>
                  <a:tint val="94000"/>
                </a:schemeClr>
              </a:gs>
              <a:gs pos="50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5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hade val="76000"/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hade val="76000"/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shade val="76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>
                  <a:shade val="76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5">
                  <a:satMod val="103000"/>
                  <a:lumMod val="102000"/>
                  <a:tint val="94000"/>
                </a:schemeClr>
              </a:gs>
              <a:gs pos="50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5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tint val="77000"/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tint val="77000"/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tint val="77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>
                  <a:tint val="77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5">
                  <a:satMod val="103000"/>
                  <a:lumMod val="102000"/>
                  <a:tint val="94000"/>
                </a:schemeClr>
              </a:gs>
              <a:gs pos="50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5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hade val="76000"/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hade val="76000"/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shade val="76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>
                  <a:shade val="76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5">
                  <a:satMod val="103000"/>
                  <a:lumMod val="102000"/>
                  <a:tint val="94000"/>
                </a:schemeClr>
              </a:gs>
              <a:gs pos="50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5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tint val="77000"/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tint val="77000"/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tint val="77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>
                  <a:tint val="77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'Q3-petrol'!$B$5</c:f>
              <c:strCache>
                <c:ptCount val="1"/>
                <c:pt idx="0">
                  <c:v>Average of mileage</c:v>
                </c:pt>
              </c:strCache>
            </c:strRef>
          </c:tx>
          <c:spPr>
            <a:ln w="34925" cap="rnd">
              <a:solidFill>
                <a:schemeClr val="accent5">
                  <a:shade val="76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shade val="7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hade val="7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shade val="7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5">
                    <a:shade val="76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'Q3-petrol'!$A$6:$A$23</c:f>
              <c:strCache>
                <c:ptCount val="17"/>
                <c:pt idx="0">
                  <c:v>1 Series</c:v>
                </c:pt>
                <c:pt idx="1">
                  <c:v>2 Series</c:v>
                </c:pt>
                <c:pt idx="2">
                  <c:v>3 Series</c:v>
                </c:pt>
                <c:pt idx="3">
                  <c:v>4 Series</c:v>
                </c:pt>
                <c:pt idx="4">
                  <c:v>5 Series</c:v>
                </c:pt>
                <c:pt idx="5">
                  <c:v>6 Series</c:v>
                </c:pt>
                <c:pt idx="6">
                  <c:v>8 Series</c:v>
                </c:pt>
                <c:pt idx="7">
                  <c:v>M2</c:v>
                </c:pt>
                <c:pt idx="8">
                  <c:v>M4</c:v>
                </c:pt>
                <c:pt idx="9">
                  <c:v>X1</c:v>
                </c:pt>
                <c:pt idx="10">
                  <c:v>X2</c:v>
                </c:pt>
                <c:pt idx="11">
                  <c:v>X3</c:v>
                </c:pt>
                <c:pt idx="12">
                  <c:v>X4</c:v>
                </c:pt>
                <c:pt idx="13">
                  <c:v>X5</c:v>
                </c:pt>
                <c:pt idx="14">
                  <c:v>X6</c:v>
                </c:pt>
                <c:pt idx="15">
                  <c:v>X7</c:v>
                </c:pt>
                <c:pt idx="16">
                  <c:v>Z4</c:v>
                </c:pt>
              </c:strCache>
            </c:strRef>
          </c:cat>
          <c:val>
            <c:numRef>
              <c:f>'Q3-petrol'!$B$6:$B$23</c:f>
              <c:numCache>
                <c:formatCode>0%</c:formatCode>
                <c:ptCount val="17"/>
                <c:pt idx="0">
                  <c:v>1.8565839475555275</c:v>
                </c:pt>
                <c:pt idx="1">
                  <c:v>1.1528104676664472</c:v>
                </c:pt>
                <c:pt idx="2">
                  <c:v>1.366806381758136</c:v>
                </c:pt>
                <c:pt idx="3">
                  <c:v>0.36234248827729593</c:v>
                </c:pt>
                <c:pt idx="4">
                  <c:v>0.34067828145269236</c:v>
                </c:pt>
                <c:pt idx="5">
                  <c:v>3.8203722175420819E-2</c:v>
                </c:pt>
                <c:pt idx="6">
                  <c:v>1.3992600539122564</c:v>
                </c:pt>
                <c:pt idx="7">
                  <c:v>1.3040857619813011</c:v>
                </c:pt>
                <c:pt idx="8">
                  <c:v>0.65445580885735111</c:v>
                </c:pt>
                <c:pt idx="9">
                  <c:v>0.55295502217549464</c:v>
                </c:pt>
                <c:pt idx="10">
                  <c:v>0.96282476006387951</c:v>
                </c:pt>
                <c:pt idx="11">
                  <c:v>0.64426143088237575</c:v>
                </c:pt>
                <c:pt idx="12">
                  <c:v>0.86336026485078876</c:v>
                </c:pt>
                <c:pt idx="13">
                  <c:v>1.2237129759314482</c:v>
                </c:pt>
                <c:pt idx="14">
                  <c:v>1.204099457850317</c:v>
                </c:pt>
                <c:pt idx="15">
                  <c:v>0.85276165570135765</c:v>
                </c:pt>
                <c:pt idx="16">
                  <c:v>0.60668792036958297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938-4843-BCDC-AF60A32BD480}"/>
            </c:ext>
          </c:extLst>
        </c:ser>
        <c:ser>
          <c:idx val="1"/>
          <c:order val="1"/>
          <c:tx>
            <c:strRef>
              <c:f>'Q3-petrol'!$C$5</c:f>
              <c:strCache>
                <c:ptCount val="1"/>
                <c:pt idx="0">
                  <c:v>Average of price</c:v>
                </c:pt>
              </c:strCache>
            </c:strRef>
          </c:tx>
          <c:spPr>
            <a:ln w="34925" cap="rnd">
              <a:solidFill>
                <a:schemeClr val="accent5">
                  <a:tint val="77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tint val="77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tint val="77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tint val="77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5">
                    <a:tint val="77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'Q3-petrol'!$A$6:$A$23</c:f>
              <c:strCache>
                <c:ptCount val="17"/>
                <c:pt idx="0">
                  <c:v>1 Series</c:v>
                </c:pt>
                <c:pt idx="1">
                  <c:v>2 Series</c:v>
                </c:pt>
                <c:pt idx="2">
                  <c:v>3 Series</c:v>
                </c:pt>
                <c:pt idx="3">
                  <c:v>4 Series</c:v>
                </c:pt>
                <c:pt idx="4">
                  <c:v>5 Series</c:v>
                </c:pt>
                <c:pt idx="5">
                  <c:v>6 Series</c:v>
                </c:pt>
                <c:pt idx="6">
                  <c:v>8 Series</c:v>
                </c:pt>
                <c:pt idx="7">
                  <c:v>M2</c:v>
                </c:pt>
                <c:pt idx="8">
                  <c:v>M4</c:v>
                </c:pt>
                <c:pt idx="9">
                  <c:v>X1</c:v>
                </c:pt>
                <c:pt idx="10">
                  <c:v>X2</c:v>
                </c:pt>
                <c:pt idx="11">
                  <c:v>X3</c:v>
                </c:pt>
                <c:pt idx="12">
                  <c:v>X4</c:v>
                </c:pt>
                <c:pt idx="13">
                  <c:v>X5</c:v>
                </c:pt>
                <c:pt idx="14">
                  <c:v>X6</c:v>
                </c:pt>
                <c:pt idx="15">
                  <c:v>X7</c:v>
                </c:pt>
                <c:pt idx="16">
                  <c:v>Z4</c:v>
                </c:pt>
              </c:strCache>
            </c:strRef>
          </c:cat>
          <c:val>
            <c:numRef>
              <c:f>'Q3-petrol'!$C$6:$C$23</c:f>
              <c:numCache>
                <c:formatCode>0%</c:formatCode>
                <c:ptCount val="17"/>
                <c:pt idx="0">
                  <c:v>0.78590506529595583</c:v>
                </c:pt>
                <c:pt idx="1">
                  <c:v>0.78126432763575004</c:v>
                </c:pt>
                <c:pt idx="2">
                  <c:v>1.0462859030271345</c:v>
                </c:pt>
                <c:pt idx="3">
                  <c:v>0.94119760020488263</c:v>
                </c:pt>
                <c:pt idx="4">
                  <c:v>0.92654531471834967</c:v>
                </c:pt>
                <c:pt idx="5">
                  <c:v>1.024653867347469</c:v>
                </c:pt>
                <c:pt idx="6">
                  <c:v>1.8483495758759545</c:v>
                </c:pt>
                <c:pt idx="7">
                  <c:v>1.3398172946132436</c:v>
                </c:pt>
                <c:pt idx="8">
                  <c:v>1.4831447335586823</c:v>
                </c:pt>
                <c:pt idx="9">
                  <c:v>0.84689213677784625</c:v>
                </c:pt>
                <c:pt idx="10">
                  <c:v>0.95096190506186062</c:v>
                </c:pt>
                <c:pt idx="11">
                  <c:v>1.6728154401557216</c:v>
                </c:pt>
                <c:pt idx="12">
                  <c:v>1.4096115299318781</c:v>
                </c:pt>
                <c:pt idx="13">
                  <c:v>1.9247164004411503</c:v>
                </c:pt>
                <c:pt idx="14">
                  <c:v>1.7700086832077422</c:v>
                </c:pt>
                <c:pt idx="15">
                  <c:v>2.3560305402692396</c:v>
                </c:pt>
                <c:pt idx="16">
                  <c:v>1.0019878581286452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938-4843-BCDC-AF60A32BD4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46526511"/>
        <c:axId val="946526095"/>
      </c:lineChart>
      <c:catAx>
        <c:axId val="9465265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6526095"/>
        <c:crosses val="autoZero"/>
        <c:auto val="1"/>
        <c:lblAlgn val="ctr"/>
        <c:lblOffset val="100"/>
        <c:noMultiLvlLbl val="0"/>
      </c:catAx>
      <c:valAx>
        <c:axId val="946526095"/>
        <c:scaling>
          <c:orientation val="minMax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65265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lrMapOvr bg1="lt1" tx1="dk1" bg2="lt2" tx2="dk2" accent1="accent1" accent2="accent2" accent3="accent3" accent4="accent4" accent5="accent5" accent6="accent6" hlink="hlink" folHlink="folHlink"/>
  <c:pivotSource>
    <c:name>[SQL FINAL PROJECT.xlsx]Q3-desiel!PivotTable5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Desiel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noFill/>
          <a:ln w="22225" cap="rnd" cmpd="sng" algn="ctr">
            <a:solidFill>
              <a:schemeClr val="accent4"/>
            </a:solidFill>
            <a:miter lim="800000"/>
          </a:ln>
          <a:effectLst>
            <a:glow rad="139700">
              <a:schemeClr val="accent4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4">
                <a:tint val="77000"/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4">
                  <a:tint val="77000"/>
                  <a:satMod val="175000"/>
                  <a:alpha val="25000"/>
                </a:schemeClr>
              </a:glo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noFill/>
          <a:ln w="22225" cap="rnd" cmpd="sng" algn="ctr">
            <a:solidFill>
              <a:schemeClr val="accent4"/>
            </a:solidFill>
            <a:miter lim="800000"/>
          </a:ln>
          <a:effectLst>
            <a:glow rad="139700">
              <a:schemeClr val="accent4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4">
                <a:shade val="76000"/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4">
                  <a:shade val="76000"/>
                  <a:satMod val="175000"/>
                  <a:alpha val="25000"/>
                </a:schemeClr>
              </a:glo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noFill/>
          <a:ln w="22225" cap="rnd" cmpd="sng" algn="ctr">
            <a:solidFill>
              <a:schemeClr val="accent4"/>
            </a:solidFill>
            <a:miter lim="800000"/>
          </a:ln>
          <a:effectLst>
            <a:glow rad="139700">
              <a:schemeClr val="accent4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4">
                <a:tint val="77000"/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4">
                  <a:tint val="77000"/>
                  <a:satMod val="175000"/>
                  <a:alpha val="25000"/>
                </a:schemeClr>
              </a:glo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noFill/>
          <a:ln w="22225" cap="rnd" cmpd="sng" algn="ctr">
            <a:solidFill>
              <a:schemeClr val="accent4"/>
            </a:solidFill>
            <a:miter lim="800000"/>
          </a:ln>
          <a:effectLst>
            <a:glow rad="139700">
              <a:schemeClr val="accent4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4">
                <a:shade val="76000"/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4">
                  <a:shade val="76000"/>
                  <a:satMod val="175000"/>
                  <a:alpha val="25000"/>
                </a:schemeClr>
              </a:glo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noFill/>
          <a:ln w="22225" cap="rnd" cmpd="sng" algn="ctr">
            <a:solidFill>
              <a:schemeClr val="accent4"/>
            </a:solidFill>
            <a:miter lim="800000"/>
          </a:ln>
          <a:effectLst>
            <a:glow rad="139700">
              <a:schemeClr val="accent4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4">
                <a:tint val="77000"/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4">
                  <a:tint val="77000"/>
                  <a:satMod val="175000"/>
                  <a:alpha val="25000"/>
                </a:schemeClr>
              </a:glo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noFill/>
          <a:ln w="22225" cap="rnd" cmpd="sng" algn="ctr">
            <a:solidFill>
              <a:schemeClr val="accent4"/>
            </a:solidFill>
            <a:miter lim="800000"/>
          </a:ln>
          <a:effectLst>
            <a:glow rad="139700">
              <a:schemeClr val="accent4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4">
                <a:shade val="76000"/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4">
                  <a:shade val="76000"/>
                  <a:satMod val="175000"/>
                  <a:alpha val="25000"/>
                </a:schemeClr>
              </a:glo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4646534567794395E-2"/>
          <c:y val="0.17171296296296298"/>
          <c:w val="0.69636030111620661"/>
          <c:h val="0.72088764946048411"/>
        </c:manualLayout>
      </c:layout>
      <c:lineChart>
        <c:grouping val="standard"/>
        <c:varyColors val="0"/>
        <c:ser>
          <c:idx val="0"/>
          <c:order val="0"/>
          <c:tx>
            <c:strRef>
              <c:f>'Q3-desiel'!$B$5</c:f>
              <c:strCache>
                <c:ptCount val="1"/>
                <c:pt idx="0">
                  <c:v>Average of mileage</c:v>
                </c:pt>
              </c:strCache>
            </c:strRef>
          </c:tx>
          <c:spPr>
            <a:ln w="22225" cap="rnd">
              <a:solidFill>
                <a:schemeClr val="accent4">
                  <a:tint val="77000"/>
                </a:schemeClr>
              </a:solidFill>
            </a:ln>
            <a:effectLst>
              <a:glow rad="139700">
                <a:schemeClr val="accent4">
                  <a:tint val="77000"/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4">
                  <a:tint val="77000"/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4">
                    <a:tint val="77000"/>
                    <a:satMod val="175000"/>
                    <a:alpha val="25000"/>
                  </a:schemeClr>
                </a:glow>
              </a:effectLst>
            </c:spPr>
          </c:marker>
          <c:cat>
            <c:strRef>
              <c:f>'Q3-desiel'!$A$6:$A$19</c:f>
              <c:strCache>
                <c:ptCount val="13"/>
                <c:pt idx="0">
                  <c:v>A3</c:v>
                </c:pt>
                <c:pt idx="1">
                  <c:v>A4</c:v>
                </c:pt>
                <c:pt idx="2">
                  <c:v>A5</c:v>
                </c:pt>
                <c:pt idx="3">
                  <c:v>A6</c:v>
                </c:pt>
                <c:pt idx="4">
                  <c:v>A7</c:v>
                </c:pt>
                <c:pt idx="5">
                  <c:v>A8</c:v>
                </c:pt>
                <c:pt idx="6">
                  <c:v>Q2</c:v>
                </c:pt>
                <c:pt idx="7">
                  <c:v>Q3</c:v>
                </c:pt>
                <c:pt idx="8">
                  <c:v>Q5</c:v>
                </c:pt>
                <c:pt idx="9">
                  <c:v>Q7</c:v>
                </c:pt>
                <c:pt idx="10">
                  <c:v>Q8</c:v>
                </c:pt>
                <c:pt idx="11">
                  <c:v>S4</c:v>
                </c:pt>
                <c:pt idx="12">
                  <c:v>SQ5</c:v>
                </c:pt>
              </c:strCache>
            </c:strRef>
          </c:cat>
          <c:val>
            <c:numRef>
              <c:f>'Q3-desiel'!$B$6:$B$19</c:f>
              <c:numCache>
                <c:formatCode>0%</c:formatCode>
                <c:ptCount val="13"/>
                <c:pt idx="0">
                  <c:v>0.84853706652931371</c:v>
                </c:pt>
                <c:pt idx="1">
                  <c:v>1.1095089948460872</c:v>
                </c:pt>
                <c:pt idx="2">
                  <c:v>0.98119907173937015</c:v>
                </c:pt>
                <c:pt idx="3">
                  <c:v>0.87315120812228164</c:v>
                </c:pt>
                <c:pt idx="4">
                  <c:v>0.73935237146038446</c:v>
                </c:pt>
                <c:pt idx="5">
                  <c:v>0.43903079300069076</c:v>
                </c:pt>
                <c:pt idx="6">
                  <c:v>0.7373452096995845</c:v>
                </c:pt>
                <c:pt idx="7">
                  <c:v>0.89095690095502267</c:v>
                </c:pt>
                <c:pt idx="8">
                  <c:v>1.1732375000506834</c:v>
                </c:pt>
                <c:pt idx="9">
                  <c:v>1.1590836896937098</c:v>
                </c:pt>
                <c:pt idx="10">
                  <c:v>0.64432043052136645</c:v>
                </c:pt>
                <c:pt idx="11">
                  <c:v>0.48386935304998979</c:v>
                </c:pt>
                <c:pt idx="12">
                  <c:v>0.48386935304998979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C75-4685-8A6E-FD93AD1AB3A2}"/>
            </c:ext>
          </c:extLst>
        </c:ser>
        <c:ser>
          <c:idx val="1"/>
          <c:order val="1"/>
          <c:tx>
            <c:strRef>
              <c:f>'Q3-desiel'!$C$5</c:f>
              <c:strCache>
                <c:ptCount val="1"/>
                <c:pt idx="0">
                  <c:v>Average of price</c:v>
                </c:pt>
              </c:strCache>
            </c:strRef>
          </c:tx>
          <c:spPr>
            <a:ln w="22225" cap="rnd">
              <a:solidFill>
                <a:schemeClr val="accent4">
                  <a:shade val="76000"/>
                </a:schemeClr>
              </a:solidFill>
            </a:ln>
            <a:effectLst>
              <a:glow rad="139700">
                <a:schemeClr val="accent4">
                  <a:shade val="76000"/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4">
                  <a:shade val="76000"/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4">
                    <a:shade val="76000"/>
                    <a:satMod val="175000"/>
                    <a:alpha val="25000"/>
                  </a:schemeClr>
                </a:glow>
              </a:effectLst>
            </c:spPr>
          </c:marker>
          <c:cat>
            <c:strRef>
              <c:f>'Q3-desiel'!$A$6:$A$19</c:f>
              <c:strCache>
                <c:ptCount val="13"/>
                <c:pt idx="0">
                  <c:v>A3</c:v>
                </c:pt>
                <c:pt idx="1">
                  <c:v>A4</c:v>
                </c:pt>
                <c:pt idx="2">
                  <c:v>A5</c:v>
                </c:pt>
                <c:pt idx="3">
                  <c:v>A6</c:v>
                </c:pt>
                <c:pt idx="4">
                  <c:v>A7</c:v>
                </c:pt>
                <c:pt idx="5">
                  <c:v>A8</c:v>
                </c:pt>
                <c:pt idx="6">
                  <c:v>Q2</c:v>
                </c:pt>
                <c:pt idx="7">
                  <c:v>Q3</c:v>
                </c:pt>
                <c:pt idx="8">
                  <c:v>Q5</c:v>
                </c:pt>
                <c:pt idx="9">
                  <c:v>Q7</c:v>
                </c:pt>
                <c:pt idx="10">
                  <c:v>Q8</c:v>
                </c:pt>
                <c:pt idx="11">
                  <c:v>S4</c:v>
                </c:pt>
                <c:pt idx="12">
                  <c:v>SQ5</c:v>
                </c:pt>
              </c:strCache>
            </c:strRef>
          </c:cat>
          <c:val>
            <c:numRef>
              <c:f>'Q3-desiel'!$C$6:$C$19</c:f>
              <c:numCache>
                <c:formatCode>0%</c:formatCode>
                <c:ptCount val="13"/>
                <c:pt idx="0">
                  <c:v>0.57681502363982262</c:v>
                </c:pt>
                <c:pt idx="1">
                  <c:v>0.95955794346580836</c:v>
                </c:pt>
                <c:pt idx="2">
                  <c:v>0.77535738943226262</c:v>
                </c:pt>
                <c:pt idx="3">
                  <c:v>0.90759112216984217</c:v>
                </c:pt>
                <c:pt idx="4">
                  <c:v>1.078870939590487</c:v>
                </c:pt>
                <c:pt idx="5">
                  <c:v>1.334435300219456</c:v>
                </c:pt>
                <c:pt idx="6">
                  <c:v>0.69115910887142396</c:v>
                </c:pt>
                <c:pt idx="7">
                  <c:v>0.78002703487969172</c:v>
                </c:pt>
                <c:pt idx="8">
                  <c:v>1.0699471171702517</c:v>
                </c:pt>
                <c:pt idx="9">
                  <c:v>1.5309852305988461</c:v>
                </c:pt>
                <c:pt idx="10">
                  <c:v>1.6601764084509953</c:v>
                </c:pt>
                <c:pt idx="11">
                  <c:v>1.0888022903484906</c:v>
                </c:pt>
                <c:pt idx="12">
                  <c:v>1.3541660635007557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C75-4685-8A6E-FD93AD1AB3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07789343"/>
        <c:axId val="1107792255"/>
      </c:lineChart>
      <c:catAx>
        <c:axId val="11077893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7792255"/>
        <c:crosses val="autoZero"/>
        <c:auto val="1"/>
        <c:lblAlgn val="ctr"/>
        <c:lblOffset val="100"/>
        <c:noMultiLvlLbl val="0"/>
      </c:catAx>
      <c:valAx>
        <c:axId val="1107792255"/>
        <c:scaling>
          <c:orientation val="minMax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7789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5.xml><?xml version="1.0" encoding="utf-8"?>
<cs:colorStyle xmlns:cs="http://schemas.microsoft.com/office/drawing/2012/chartStyle" xmlns:a="http://schemas.openxmlformats.org/drawingml/2006/main" meth="withinLinearReversed" id="24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5/28/2022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5188" y="1732934"/>
            <a:ext cx="8008376" cy="1710814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5188" y="3428999"/>
            <a:ext cx="8001000" cy="678426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824" y="224337"/>
            <a:ext cx="8259098" cy="763526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209368"/>
            <a:ext cx="8246070" cy="3569107"/>
          </a:xfrm>
        </p:spPr>
        <p:txBody>
          <a:bodyPr/>
          <a:lstStyle>
            <a:lvl1pPr algn="l">
              <a:defRPr sz="2800">
                <a:solidFill>
                  <a:srgbClr val="003635"/>
                </a:solidFill>
              </a:defRPr>
            </a:lvl1pPr>
            <a:lvl2pPr algn="l">
              <a:defRPr>
                <a:solidFill>
                  <a:srgbClr val="003635"/>
                </a:solidFill>
              </a:defRPr>
            </a:lvl2pPr>
            <a:lvl3pPr algn="l">
              <a:defRPr>
                <a:solidFill>
                  <a:srgbClr val="003635"/>
                </a:solidFill>
              </a:defRPr>
            </a:lvl3pPr>
            <a:lvl4pPr algn="l">
              <a:defRPr>
                <a:solidFill>
                  <a:srgbClr val="003635"/>
                </a:solidFill>
              </a:defRPr>
            </a:lvl4pPr>
            <a:lvl5pPr algn="l">
              <a:defRPr>
                <a:solidFill>
                  <a:srgbClr val="003635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357" y="406537"/>
            <a:ext cx="6805594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949" y="1143000"/>
            <a:ext cx="6828503" cy="3545497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8" y="212651"/>
            <a:ext cx="8093365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131" y="1530153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131" y="2002550"/>
            <a:ext cx="4040188" cy="2276294"/>
          </a:xfrm>
        </p:spPr>
        <p:txBody>
          <a:bodyPr/>
          <a:lstStyle>
            <a:lvl1pPr algn="ctr">
              <a:defRPr sz="2400">
                <a:solidFill>
                  <a:srgbClr val="003635"/>
                </a:solidFill>
              </a:defRPr>
            </a:lvl1pPr>
            <a:lvl2pPr algn="ctr">
              <a:defRPr sz="2000">
                <a:solidFill>
                  <a:srgbClr val="003635"/>
                </a:solidFill>
              </a:defRPr>
            </a:lvl2pPr>
            <a:lvl3pPr algn="ctr">
              <a:defRPr sz="1800">
                <a:solidFill>
                  <a:srgbClr val="003635"/>
                </a:solidFill>
              </a:defRPr>
            </a:lvl3pPr>
            <a:lvl4pPr algn="ctr">
              <a:defRPr sz="1600">
                <a:solidFill>
                  <a:srgbClr val="003635"/>
                </a:solidFill>
              </a:defRPr>
            </a:lvl4pPr>
            <a:lvl5pPr algn="ctr">
              <a:defRPr sz="1600">
                <a:solidFill>
                  <a:srgbClr val="003635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7252" y="1530153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7252" y="2002550"/>
            <a:ext cx="4041775" cy="2276294"/>
          </a:xfrm>
        </p:spPr>
        <p:txBody>
          <a:bodyPr/>
          <a:lstStyle>
            <a:lvl1pPr algn="ctr">
              <a:defRPr sz="2400">
                <a:solidFill>
                  <a:srgbClr val="003635"/>
                </a:solidFill>
              </a:defRPr>
            </a:lvl1pPr>
            <a:lvl2pPr algn="ctr">
              <a:defRPr sz="2000">
                <a:solidFill>
                  <a:srgbClr val="003635"/>
                </a:solidFill>
              </a:defRPr>
            </a:lvl2pPr>
            <a:lvl3pPr algn="ctr">
              <a:defRPr sz="1800">
                <a:solidFill>
                  <a:srgbClr val="003635"/>
                </a:solidFill>
              </a:defRPr>
            </a:lvl3pPr>
            <a:lvl4pPr algn="ctr">
              <a:defRPr sz="1600">
                <a:solidFill>
                  <a:srgbClr val="003635"/>
                </a:solidFill>
              </a:defRPr>
            </a:lvl4pPr>
            <a:lvl5pPr algn="ctr">
              <a:defRPr sz="1600">
                <a:solidFill>
                  <a:srgbClr val="003635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5/28/2022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5691" y="1836175"/>
            <a:ext cx="8067368" cy="1755053"/>
          </a:xfrm>
        </p:spPr>
        <p:txBody>
          <a:bodyPr>
            <a:norm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CAR LAUNCH ANALYSIS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00443-A47F-49B8-9122-5AAB87F6A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Sql</a:t>
            </a:r>
            <a:r>
              <a:rPr lang="en-US" dirty="0"/>
              <a:t> code link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AD959-C577-4507-84D4-E510C5FF5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600" dirty="0"/>
              <a:t>https://docs.google.com/document/d/1-dpnXxyOHN239pK0TFBDj9feXyZL6_X1/edit?usp=sharing&amp;ouid=118198670154316210339&amp;rtpof=true&amp;sd=true</a:t>
            </a:r>
          </a:p>
        </p:txBody>
      </p:sp>
    </p:spTree>
    <p:extLst>
      <p:ext uri="{BB962C8B-B14F-4D97-AF65-F5344CB8AC3E}">
        <p14:creationId xmlns:p14="http://schemas.microsoft.com/office/powerpoint/2010/main" val="136029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3CF72-1608-4591-BB98-87A7A5457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INCOME CLASS OF UK CITIZEN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8C42B-2D0F-40B7-A0F7-D017697A27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6881" y="1200151"/>
            <a:ext cx="3029920" cy="3394472"/>
          </a:xfrm>
        </p:spPr>
        <p:txBody>
          <a:bodyPr>
            <a:normAutofit/>
          </a:bodyPr>
          <a:lstStyle/>
          <a:p>
            <a:r>
              <a:rPr lang="en-US" sz="2400" dirty="0"/>
              <a:t>12% of people are in rich class</a:t>
            </a:r>
          </a:p>
          <a:p>
            <a:r>
              <a:rPr lang="en-US" sz="2400" dirty="0"/>
              <a:t>64% of people are in middle class</a:t>
            </a:r>
          </a:p>
          <a:p>
            <a:r>
              <a:rPr lang="en-US" sz="2400" dirty="0"/>
              <a:t>20 % of people are in poor class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9285826-987A-4F7E-A10E-D2D5D83161D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73916170"/>
              </p:ext>
            </p:extLst>
          </p:nvPr>
        </p:nvGraphicFramePr>
        <p:xfrm>
          <a:off x="457199" y="1200151"/>
          <a:ext cx="4982705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6211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FB8EF-2512-435D-AD74-108E16303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JUMP IN PRICE</a:t>
            </a:r>
            <a:endParaRPr lang="en-IN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FB9B2E3-0BAA-401F-B72D-2A6F126E5D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192617"/>
              </p:ext>
            </p:extLst>
          </p:nvPr>
        </p:nvGraphicFramePr>
        <p:xfrm>
          <a:off x="463550" y="1209674"/>
          <a:ext cx="8245475" cy="3709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42318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59047-9788-4C06-ACE4-FB1ADC09A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jump in price?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685BA-7453-48BC-9ADA-A62595202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Lack of New Cars Is Impacting the Used Car Market</a:t>
            </a:r>
          </a:p>
          <a:p>
            <a:r>
              <a:rPr lang="en-US" dirty="0"/>
              <a:t>Rental Car Companies Are Also Buying Up Used Cars</a:t>
            </a:r>
          </a:p>
          <a:p>
            <a:r>
              <a:rPr lang="en-US" dirty="0"/>
              <a:t>Inflation Is Playing a Role</a:t>
            </a:r>
          </a:p>
          <a:p>
            <a:r>
              <a:rPr lang="en-US" dirty="0"/>
              <a:t>Dealers Are Paying More Money for Used Cars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1687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B2DF4-432D-4AF8-ABF5-C0F235859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JUMP IN SALES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64E5DDC-0D27-4A57-A4C5-5AC38E1811E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63550" y="1209675"/>
          <a:ext cx="8245475" cy="3568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31565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D74ED-EC47-40D8-B7BF-08FB37AE9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sale decrease in 2020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75219-0371-47BE-8942-E79CAB15A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first national lock down wiped down 97% of sales and reduced the motor trade</a:t>
            </a:r>
          </a:p>
          <a:p>
            <a:r>
              <a:rPr lang="en-US" dirty="0"/>
              <a:t>Due to price hike in fuel and increase in price of cars</a:t>
            </a:r>
            <a:r>
              <a:rPr lang="en-IN" dirty="0"/>
              <a:t> impacted the sales</a:t>
            </a:r>
          </a:p>
          <a:p>
            <a:r>
              <a:rPr lang="en-IN" dirty="0"/>
              <a:t>Due to increase in tax rates</a:t>
            </a:r>
          </a:p>
          <a:p>
            <a:r>
              <a:rPr lang="en-IN" dirty="0"/>
              <a:t>In the period of 2019 to 2020 the sale has decreased by 45%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375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6AF0C-D11F-414D-98F6-DA4872C7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PETROL VS DESIEL</a:t>
            </a:r>
            <a:endParaRPr lang="en-IN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47F5453-0B40-4576-98FA-ED26A7DB8621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457200" y="1200150"/>
          <a:ext cx="403860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C3BE334-197D-49F6-A60A-C73D6C15355E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4648200" y="1200150"/>
          <a:ext cx="4038600" cy="3394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72184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F68EC-A0A5-4344-92B1-AE056C16A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000" dirty="0"/>
              <a:t>FUEL EFFICIENCY VS SALE OF CAR IN UK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DB993-57EA-489A-AFFA-0FCA45858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Diesel engine are more efficient then petrol ones</a:t>
            </a:r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 because of the high energy content diesel fuel</a:t>
            </a:r>
          </a:p>
          <a:p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While petrol cars are closing the gap for efficiency</a:t>
            </a:r>
          </a:p>
          <a:p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But in UK, a petrol engine is the UK’s most popular choice </a:t>
            </a:r>
          </a:p>
          <a:p>
            <a:r>
              <a:rPr lang="en-IN" dirty="0">
                <a:solidFill>
                  <a:schemeClr val="accent5">
                    <a:lumMod val="50000"/>
                  </a:schemeClr>
                </a:solidFill>
              </a:rPr>
              <a:t>For a start, petrol is a cheaper fuel then a diesel and petrol engine cars tend to be cheaper to buy then the diesel model.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266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4D6D-0741-4471-B6DC-DA6CBC5CB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09368"/>
            <a:ext cx="8709784" cy="35691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b="1" dirty="0"/>
          </a:p>
          <a:p>
            <a:pPr marL="0" indent="0" algn="ctr">
              <a:buNone/>
            </a:pPr>
            <a:r>
              <a:rPr lang="en-US" sz="6000" b="1" dirty="0"/>
              <a:t>THANK YOU</a:t>
            </a:r>
            <a:endParaRPr lang="en-IN" sz="6000" b="1" dirty="0"/>
          </a:p>
        </p:txBody>
      </p:sp>
    </p:spTree>
    <p:extLst>
      <p:ext uri="{BB962C8B-B14F-4D97-AF65-F5344CB8AC3E}">
        <p14:creationId xmlns:p14="http://schemas.microsoft.com/office/powerpoint/2010/main" val="1694272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256</Words>
  <Application>Microsoft Office PowerPoint</Application>
  <PresentationFormat>On-screen Show (16:9)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Arial Black</vt:lpstr>
      <vt:lpstr>Calibri</vt:lpstr>
      <vt:lpstr>Office Theme</vt:lpstr>
      <vt:lpstr>CAR LAUNCH ANALYSIS</vt:lpstr>
      <vt:lpstr>INCOME CLASS OF UK CITIZEN</vt:lpstr>
      <vt:lpstr>JUMP IN PRICE</vt:lpstr>
      <vt:lpstr>Why jump in price?</vt:lpstr>
      <vt:lpstr>JUMP IN SALES</vt:lpstr>
      <vt:lpstr>Why sale decrease in 2020 </vt:lpstr>
      <vt:lpstr>PETROL VS DESIEL</vt:lpstr>
      <vt:lpstr>FUEL EFFICIENCY VS SALE OF CAR IN UK</vt:lpstr>
      <vt:lpstr>PowerPoint Presentation</vt:lpstr>
      <vt:lpstr>Sql code 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2022-05-28T17:18:50Z</dcterms:modified>
</cp:coreProperties>
</file>

<file path=docProps/thumbnail.jpeg>
</file>